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275" r:id="rId5"/>
    <p:sldId id="259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1" r:id="rId14"/>
    <p:sldId id="263" r:id="rId15"/>
    <p:sldId id="264" r:id="rId16"/>
    <p:sldId id="265" r:id="rId17"/>
    <p:sldId id="262" r:id="rId18"/>
    <p:sldId id="283" r:id="rId19"/>
    <p:sldId id="267" r:id="rId20"/>
    <p:sldId id="266" r:id="rId21"/>
    <p:sldId id="270" r:id="rId22"/>
    <p:sldId id="274" r:id="rId23"/>
    <p:sldId id="269" r:id="rId24"/>
    <p:sldId id="27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2020 - 2021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077294685990116E-3"/>
                  <c:y val="2.91864249571050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13A-4C99-B7E0-0101A836AFB1}"/>
                </c:ext>
              </c:extLst>
            </c:dLbl>
            <c:dLbl>
              <c:idx val="1"/>
              <c:layout>
                <c:manualLayout>
                  <c:x val="1.2077294685990338E-3"/>
                  <c:y val="2.04304974699736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13A-4C99-B7E0-0101A836AFB1}"/>
                </c:ext>
              </c:extLst>
            </c:dLbl>
            <c:dLbl>
              <c:idx val="2"/>
              <c:layout>
                <c:manualLayout>
                  <c:x val="3.623188405797013E-3"/>
                  <c:y val="3.2105067452815661E-2"/>
                </c:manualLayout>
              </c:layout>
              <c:tx>
                <c:rich>
                  <a:bodyPr/>
                  <a:lstStyle/>
                  <a:p>
                    <a:fld id="{DF173896-A7C8-4CA7-ABB3-47C41C295F4C}" type="VALUE">
                      <a:rPr lang="en-US">
                        <a:solidFill>
                          <a:srgbClr val="FFFF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13A-4C99-B7E0-0101A836AFB1}"/>
                </c:ext>
              </c:extLst>
            </c:dLbl>
            <c:dLbl>
              <c:idx val="3"/>
              <c:layout>
                <c:manualLayout>
                  <c:x val="3.6231884057971015E-3"/>
                  <c:y val="3.50237099485261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13A-4C99-B7E0-0101A836AFB1}"/>
                </c:ext>
              </c:extLst>
            </c:dLbl>
            <c:dLbl>
              <c:idx val="4"/>
              <c:layout>
                <c:manualLayout>
                  <c:x val="7.246376811594203E-3"/>
                  <c:y val="2.04304974699736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13A-4C99-B7E0-0101A836A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Познавательное развитие</c:v>
                </c:pt>
                <c:pt idx="1">
                  <c:v>Социально-коммуникативное</c:v>
                </c:pt>
                <c:pt idx="2">
                  <c:v>Речевое</c:v>
                </c:pt>
                <c:pt idx="3">
                  <c:v>Художественно-эстетическое</c:v>
                </c:pt>
                <c:pt idx="4">
                  <c:v>Физическое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69</c:v>
                </c:pt>
                <c:pt idx="1">
                  <c:v>61</c:v>
                </c:pt>
                <c:pt idx="2">
                  <c:v>47</c:v>
                </c:pt>
                <c:pt idx="3">
                  <c:v>78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3A-4C99-B7E0-0101A836A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2021 - 2022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6231884057971015E-3"/>
                  <c:y val="3.5023709948526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13A-4C99-B7E0-0101A836AFB1}"/>
                </c:ext>
              </c:extLst>
            </c:dLbl>
            <c:dLbl>
              <c:idx val="1"/>
              <c:layout>
                <c:manualLayout>
                  <c:x val="2.4154589371980233E-3"/>
                  <c:y val="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3A-4C99-B7E0-0101A836AFB1}"/>
                </c:ext>
              </c:extLst>
            </c:dLbl>
            <c:dLbl>
              <c:idx val="2"/>
              <c:layout>
                <c:manualLayout>
                  <c:x val="3.6231884057971015E-3"/>
                  <c:y val="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13A-4C99-B7E0-0101A836AFB1}"/>
                </c:ext>
              </c:extLst>
            </c:dLbl>
            <c:dLbl>
              <c:idx val="3"/>
              <c:layout>
                <c:manualLayout>
                  <c:x val="3.623188405797013E-3"/>
                  <c:y val="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13A-4C99-B7E0-0101A836AFB1}"/>
                </c:ext>
              </c:extLst>
            </c:dLbl>
            <c:dLbl>
              <c:idx val="4"/>
              <c:layout>
                <c:manualLayout>
                  <c:x val="6.038647342995169E-3"/>
                  <c:y val="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13A-4C99-B7E0-0101A836A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FF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Познавательное развитие</c:v>
                </c:pt>
                <c:pt idx="1">
                  <c:v>Социально-коммуникативное</c:v>
                </c:pt>
                <c:pt idx="2">
                  <c:v>Речевое</c:v>
                </c:pt>
                <c:pt idx="3">
                  <c:v>Художественно-эстетическое</c:v>
                </c:pt>
                <c:pt idx="4">
                  <c:v>Физическое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72</c:v>
                </c:pt>
                <c:pt idx="1">
                  <c:v>64</c:v>
                </c:pt>
                <c:pt idx="2">
                  <c:v>57</c:v>
                </c:pt>
                <c:pt idx="3">
                  <c:v>83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3A-4C99-B7E0-0101A836A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655024"/>
        <c:axId val="223655352"/>
        <c:axId val="383901984"/>
      </c:bar3DChart>
      <c:catAx>
        <c:axId val="2236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655352"/>
        <c:crosses val="autoZero"/>
        <c:auto val="1"/>
        <c:lblAlgn val="ctr"/>
        <c:lblOffset val="100"/>
        <c:noMultiLvlLbl val="0"/>
      </c:catAx>
      <c:valAx>
        <c:axId val="223655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655024"/>
        <c:crosses val="autoZero"/>
        <c:crossBetween val="between"/>
      </c:valAx>
      <c:serAx>
        <c:axId val="3839019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655352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8F086-DF75-4D67-9F11-CA0A6DE5612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C86F8-A312-4DA5-8FD7-969C4E277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78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2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1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8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8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0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4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9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5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7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4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08B-2200-4B21-B392-654EB3A7C98D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D4DE3-7139-496F-9673-3C7F71B1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5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650" y="1022469"/>
            <a:ext cx="50125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</a:rPr>
              <a:t>АНАЛИТИЧЕСКИЙ ОТЧЕТ ЗА</a:t>
            </a:r>
            <a:endParaRPr lang="ru-RU" sz="2800" dirty="0"/>
          </a:p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</a:rPr>
              <a:t>МЕЖАТТЕСТАЦИОННЫЙ ПЕРИОД</a:t>
            </a:r>
            <a:endParaRPr lang="ru-RU" sz="2800" dirty="0"/>
          </a:p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</a:rPr>
              <a:t>2017 - 2022 годы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13967" y="5145578"/>
            <a:ext cx="43780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</a:rPr>
              <a:t>Кушнарева Екатерина Валерьевна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</a:rPr>
              <a:t>Воспитатель, 1 КК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по специальности 7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68" y="412124"/>
            <a:ext cx="5245771" cy="39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0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23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образовательной деятельности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97871" y="1288474"/>
            <a:ext cx="9289473" cy="529243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«Весна-красна»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обогащать знания о весеннем изменении в живой и неживой природе, замечать причины происходящих изменений, закреплять умение видеть красоту родной природы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 знания о живой и неживой природе весной и её проявлениях. Умеют выделять наиболее характерные сезонные изменения в природе.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Замечают причины происходящих изменений.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Увеличился словарный запас.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сезонных наблюдениях, проявляя познавательную активность.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 бережное отношение к природе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проявляют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совместной деятельности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ребенком, стали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активными участниками реализации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повысилась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к сотрудничеству.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 b="6126"/>
          <a:stretch/>
        </p:blipFill>
        <p:spPr>
          <a:xfrm>
            <a:off x="10055686" y="2370398"/>
            <a:ext cx="2008913" cy="14295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5732"/>
          <a:stretch/>
        </p:blipFill>
        <p:spPr>
          <a:xfrm>
            <a:off x="8599125" y="3896892"/>
            <a:ext cx="1976437" cy="1425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31" y="5432814"/>
            <a:ext cx="1929468" cy="1314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7787" r="4963" b="8197"/>
          <a:stretch/>
        </p:blipFill>
        <p:spPr>
          <a:xfrm>
            <a:off x="9561957" y="981747"/>
            <a:ext cx="2027209" cy="13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0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235097"/>
            <a:ext cx="10515600" cy="9094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образовательной деятельности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1836" y="1253331"/>
            <a:ext cx="671252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– 2022 учебный год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«Моя семья»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понятие «семья»; представление детей о семье, семейных и родственных отношениях;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своей семье, родословной, семейных традициях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и уважительное отношение к родителям и предкам, развивать партнерские отношения с семьёй;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заинтересованности родителей в организации и реализации проекта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сформировано понятие «семья»; расширены представления детей о семье; закреплены знание имён, фамилий родителей, бабушек и дедушек.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родственных отношениях.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семейных традициях и праздниках.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и любовь к родным и близким.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свою родословную.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понятием «генеалогическое древо семьи».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Укрепилась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детско-родительских отношений в совместной творческой деятельности.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07" y="1144588"/>
            <a:ext cx="2474118" cy="1649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12" y="1437629"/>
            <a:ext cx="2209800" cy="1657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08" y="2902743"/>
            <a:ext cx="2358916" cy="17700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11" y="3251108"/>
            <a:ext cx="2315201" cy="17253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4" y="4778771"/>
            <a:ext cx="1426026" cy="19732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5" y="5015826"/>
            <a:ext cx="2403783" cy="18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80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93533"/>
            <a:ext cx="10515600" cy="9510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образовательной деятельности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4128" y="1253331"/>
            <a:ext cx="8859981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«Этот День Победы!»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представление о значении победы нашего народа в Великой Отечественной войне; познакомить с историческими фактами военных лет;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и развивать словарный запас детей, познакомить с произведениями художественной литературы и музыки военных лет;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нравственно-патриотические чувства у дошкольников к празднику Победы, уважение к заслугам и подвигам воинов Великой Отечественной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осведомлённости старших дошкольников и их родителей об истории человечества через знакомство с легендарным прошлым России в период Великой Отечественной войны.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представления о военных профессиях, о родах войск армии РФ, ознакомлены с произведениями поэтов, писателей и художников на военную тематику.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чувство толерантности, Дети испытывают уважение к защитникам Родины и чувство гордости за свой народ.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патриотических знаний родителей;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единое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образовательного пространство ДОУ и семьи по патриотическому воспитанию детей;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вовлечены в совместную деятельность с ребенком в условиях семьи и детского сада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 b="19444"/>
          <a:stretch/>
        </p:blipFill>
        <p:spPr>
          <a:xfrm>
            <a:off x="8940512" y="950023"/>
            <a:ext cx="1695450" cy="1607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8983" r="14509"/>
          <a:stretch/>
        </p:blipFill>
        <p:spPr>
          <a:xfrm>
            <a:off x="10553700" y="1753792"/>
            <a:ext cx="1638300" cy="1410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12" y="2950285"/>
            <a:ext cx="1603487" cy="12026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354" y="3551592"/>
            <a:ext cx="1626891" cy="12201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9" y="4436269"/>
            <a:ext cx="1752600" cy="116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730" y="5246545"/>
            <a:ext cx="1710647" cy="12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7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4121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образовательной деятельности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77536" y="1059366"/>
            <a:ext cx="11242963" cy="560466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– 2023 учебный год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«Я – гражданин России!»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нравственно- патриотического отношения и чувства сопричастности к семье, городу, стране, природе, культуре на основе историко-национальных и природных особенностей родного края и страны. Воспитание чувства собственного достоинства как представителя своего народа, уважение к прошлому, настоящему, будущему своего края и страны. Применение эффективных методов и требований в условиях детского сада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улица, район.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город. Страна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ее столица, символика.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обязанности (Конституция).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(конвенция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привязанности к своему дому, своим близким, д/саду; чувство любви к своему родному краю на основе приоб­щения к родной природе, культуре 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расширились представления о России, как о родной стране через изучение государственной символике, музыкальную и продуктивную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де­ятельность; умеют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уважать достоинство и личные права других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людей; имеют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правах и обязанностях и осознают свои права и обязанности.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демонстрируют детям, что такое патриотизм, любовь к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Родине; семейные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посещения достопримечательностей родного города,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сраны; повышение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авторитета родителей в глазах ребенка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010589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271751"/>
            <a:ext cx="10515600" cy="9559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развивающую предметно-пространственную среду в группе, для создания условий по повышению качества образовательной деятельности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0716"/>
            <a:ext cx="2208164" cy="1656123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04" y="1340716"/>
            <a:ext cx="2208163" cy="16561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" y="4327011"/>
            <a:ext cx="2281743" cy="17113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72" y="3128457"/>
            <a:ext cx="1948296" cy="25977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08" y="3140507"/>
            <a:ext cx="1948295" cy="25977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191" y="1299657"/>
            <a:ext cx="1371600" cy="18288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07" y="1340716"/>
            <a:ext cx="2208165" cy="16561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33" y="1323866"/>
            <a:ext cx="2253097" cy="16898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864" y="4272504"/>
            <a:ext cx="2348441" cy="17613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38" y="3140507"/>
            <a:ext cx="1957332" cy="26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92291"/>
            <a:ext cx="10515600" cy="1052297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развивающую предметно-пространственную среду в группе, для создания условий по повышению качества образовательной деятельности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0" y="1825625"/>
            <a:ext cx="2874451" cy="43513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95" y="1562528"/>
            <a:ext cx="3161213" cy="47890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42" y="1825625"/>
            <a:ext cx="3173435" cy="47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68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освоения Основной образовательной программы дошкольного образования МАДОУ № 324  (сформирован)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развития дошкольников (ФГОС ДО)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1593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5786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193965"/>
            <a:ext cx="10515600" cy="748144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в конкурсах на территориальном, окружном, всероссийском и международном уровнях: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838200" y="1136073"/>
            <a:ext cx="10515600" cy="5333999"/>
          </a:xfrm>
        </p:spPr>
        <p:txBody>
          <a:bodyPr>
            <a:noAutofit/>
          </a:bodyPr>
          <a:lstStyle/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участники выставок, победители творческих конкурсов на уровне МАДОУ;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– 2022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многократные участники Всероссийских конкурсов талантов – Дипломы призеров;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ВЦГиМИ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«Идея»,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конкурс «Скворечник», Благодарственное письмо;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г.,  Благодарность за участие в отборочном этапе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праздника поэзии «Звездочки»; 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г., Конкурсы «Во славу Отечества!», «Открытка Победы», «Неопалимая Купина» - участники; 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 Детская академия изобретательства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УрГПУ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Международный Конкурс – игра по физической культуре «Орленок» - призеры;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областной конкурс детского творчества по произведениям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К.И.Чуковского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рамках художественно-творческого проекта «АРТ-Галерея», Дипломы участников;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открытый региональный фестиваль «Мастерская открытий» среди воспитанников дошкольных образовательных учреждений Свердловской  области, Благодарственное письмо, Сертификат участника;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Конкурс детского творчества Преображенского благочиния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Диплом участника;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Департамент образования Администрации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районная патриотическая Акция «Звезда Победы», посвященной 77-ой годовщине Победы в ВОВ, Сертификат;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участие в мероприятии «Проектировщик инфраструктуры «Умный детский сад»</a:t>
            </a:r>
          </a:p>
        </p:txBody>
      </p:sp>
    </p:spTree>
    <p:extLst>
      <p:ext uri="{BB962C8B-B14F-4D97-AF65-F5344CB8AC3E}">
        <p14:creationId xmlns:p14="http://schemas.microsoft.com/office/powerpoint/2010/main" val="111604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06473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3.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активизации сотрудничества всех участников образовательного процесса – педагогов, детей, родителей с целью познавательного развития детей дошкольного возраста.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2455" y="4319443"/>
            <a:ext cx="4620491" cy="197052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акции:</a:t>
            </a:r>
          </a:p>
          <a:p>
            <a:pPr marL="285744" indent="-285744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«Благое дело»;</a:t>
            </a:r>
          </a:p>
          <a:p>
            <a:pPr marL="285744" indent="-285744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2019, 2020 «Голубь в окне»;</a:t>
            </a:r>
          </a:p>
          <a:p>
            <a:pPr marL="285744" indent="-285744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2019, 2020 «Георгиевская ленточка».</a:t>
            </a:r>
          </a:p>
          <a:p>
            <a:pPr marL="285744" indent="-285744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г. «Зажги синим», «Раздельный сбор отходов. Сбор батареек».</a:t>
            </a:r>
          </a:p>
          <a:p>
            <a:pPr marL="285744" indent="-285744"/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6" y="1371600"/>
            <a:ext cx="2071254" cy="15383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055" y="3687213"/>
            <a:ext cx="2156653" cy="16174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303" y="1387160"/>
            <a:ext cx="2281643" cy="1522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40" y="1387160"/>
            <a:ext cx="2030390" cy="15227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50" y="3634021"/>
            <a:ext cx="2506023" cy="16706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62" y="5349560"/>
            <a:ext cx="2286000" cy="152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84" y="5357340"/>
            <a:ext cx="2037309" cy="15279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24" y="1415545"/>
            <a:ext cx="1992544" cy="14944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39" y="3633520"/>
            <a:ext cx="2250988" cy="16882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561" y="1415545"/>
            <a:ext cx="2329946" cy="1553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2" y="2996794"/>
            <a:ext cx="2071255" cy="138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1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200" y="523082"/>
            <a:ext cx="10515600" cy="7794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активизации сотрудничества всех участников образовательного процесса – педагогов, детей, родителей с целью познавательного развития детей дошкольного возраста.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122" y="1302543"/>
            <a:ext cx="1742588" cy="23234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639" y="1295473"/>
            <a:ext cx="2523597" cy="23305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165" y="1348462"/>
            <a:ext cx="1708149" cy="22775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368" y="1340237"/>
            <a:ext cx="1714317" cy="22857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634" y="3873515"/>
            <a:ext cx="1929606" cy="25728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758" y="3791437"/>
            <a:ext cx="2736962" cy="27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8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7902" y="1371604"/>
            <a:ext cx="100334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«Об образовании в Российской Федерации» (от 29 декабря 2012 г. № 273-ФЗ (ред. от 31.12.2014, с изм. от 02.05.2015);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Профессиональный стандарт «Педагог (педагогическая деятельность в дошкольном, начальном общем, основном общем, среднем общем образовании) (воспитатель, учитель)» (Приказ Министерства труда и социальной защиты РФ от 18.10.2013 №544н);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«Санитарно-эпидемиологические требования к устройству, содержанию и организации режима работы дошкольных образовательных организаций» СанПиН 2.4.3648-20 (Постановление Главного государственного санитарного врача Российской Федерации от 28.09.2020 №28);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Приказ Министерства образования и науки Российской Федерации «Об утверждении федерального государственного образовательного стандарта дошкольного образования» (от17 октября 2013г.№ 1155</a:t>
            </a:r>
            <a:r>
              <a:rPr lang="ru-RU" sz="1500" dirty="0" smtClean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15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Российской Федерации от 31.07.2020 № 373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образования»;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Письмо </a:t>
            </a:r>
            <a:r>
              <a:rPr lang="ru-RU" sz="1500" dirty="0" err="1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«О реализации приказа </a:t>
            </a:r>
            <a:r>
              <a:rPr lang="ru-RU" sz="1500" dirty="0" err="1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от 20.07.2011г. № 2151 «Примерный перечень игрового оборудования для учебно-методического обеспечения дошкольных образовательных учреждений и групп для детей дошкольного возраста, организованных в образовательных учреждениях» (от 17.11.2011г. № 03-877);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 </a:t>
            </a: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Свердловской области "Об образовании в Свердловской области" от 15 июля 2013 г. N 78-ОЗ (Принят Законодательным Собранием Свердловской области 9 июля 2013 года);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Устав муниципального автономного дошкольного образовательного учреждения – детский сад № 324;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sz="1500" dirty="0">
                <a:solidFill>
                  <a:srgbClr val="0E0D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общеобразовательная программа дошкольного образования МАДОУ № 324.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1260" y="462742"/>
            <a:ext cx="9606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и правовая база</a:t>
            </a:r>
          </a:p>
        </p:txBody>
      </p:sp>
    </p:spTree>
    <p:extLst>
      <p:ext uri="{BB962C8B-B14F-4D97-AF65-F5344CB8AC3E}">
        <p14:creationId xmlns:p14="http://schemas.microsoft.com/office/powerpoint/2010/main" val="315304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1"/>
            <a:ext cx="12192000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199" y="22117"/>
            <a:ext cx="10515600" cy="1325563"/>
          </a:xfrm>
        </p:spPr>
        <p:txBody>
          <a:bodyPr/>
          <a:lstStyle/>
          <a:p>
            <a:r>
              <a:rPr lang="ru-RU" dirty="0" smtClean="0"/>
              <a:t>Сетевое взаимодействие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63" y="3726230"/>
            <a:ext cx="1787238" cy="2382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54" y="1430011"/>
            <a:ext cx="3337000" cy="200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17" y="3726230"/>
            <a:ext cx="1996767" cy="1497575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199" y="1683128"/>
            <a:ext cx="420485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- Центр традиционной народной культуры Среднего Урала (2021, 2022 </a:t>
            </a:r>
            <a:r>
              <a:rPr lang="ru-RU" dirty="0" err="1" smtClean="0"/>
              <a:t>г.г</a:t>
            </a:r>
            <a:r>
              <a:rPr lang="ru-RU" dirty="0" smtClean="0"/>
              <a:t>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- Академия детского изобретательства (2022 г.)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97" y="1457596"/>
            <a:ext cx="3291025" cy="19746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6933" y="3488063"/>
            <a:ext cx="1487779" cy="19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1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06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4.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степень открытости своей педагогической деятельности через использование современных приемов презентации своей деятельности: фотоотчеты, видеороликов, участие в конкурсах разного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уровня, статьи о педагогическом опыте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838200" y="1080655"/>
            <a:ext cx="10515600" cy="4596246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г., ВИ «Слово педагога», «Значение игры для ребенка дошкольного возраста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Статья, Публикация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г., Всероссийское издание «Слово педагога», «Внедрение ИКТ в образовательный процесс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Статья, Публикация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Всероссийское издание «Слово педагога», Диплом 1 место во всероссийском конкурсе 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дошкольном образовании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статья, Публикация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ВЦИТ «Интеллект», Всероссийский экологический конкурс «День птиц», Свидетельство участника;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ВЦИТ «Интеллект», Всероссийский экологический конкурс, Свидетельство куратора;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ВПО, районное тестирование «Адаптация детей дошкольного возраста к условиям дошкольного образовательного учреждения», Диплом участника;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ВИ «Слово педагога», Районный конкурс «Значение игры для ребенка дошкольного возраста», Диплом 1 место;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Портал педагога, Районная олимпиада «Времена года», Диплом 1 место, куратор;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г., ВПИ, Всероссийский конкурс «День Победы», Диплом куратора;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г., МАДОУ № 324, Грамота за добросовестный труд;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г., Всероссийское издание «Слово педагога», Благодарственное письмо за активное участие в работе издания»;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– 2022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многократные Грамоты, Дипломы за подготовку участников (воспитанников) к конкурсам различного уровня;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г., ГКУЗ СО «Специализированный дом  ребенка», отделение № 5, Благодарность руководителя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М.В.Гладких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Международный образовательный портал «Солнечный свет», 2 место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Международный образовательный портал «Солнечный свет»,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статья, Свидетельство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Образовательный центр «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ПедагогиУм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Статья, «Конспект занятия для детей старшего </a:t>
            </a:r>
            <a:r>
              <a:rPr lang="ru-RU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возраста»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76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707450"/>
            <a:ext cx="10515600" cy="48000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838200" y="1894899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г., МКСО ГАУКСО «Центр традиционной народной культуры Среднего Урала», Сертификат участия в семинаре-практикуме «Фольклор в работе с детьми» (6 часов);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МБУ ИМЦ «ЕДУ», Единый методический день «Воспитание в современном ДОО: от программы к действию (практики реализации)», Сертификат участника;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Академия педагогов России и стран СНГ, Мастер-класс «Мнемотехника д ля детей 6 – 9 лет», Сертификат участника;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МГУ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им.М.В.Ломоносова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«Современные инструменты формирования и развития родительских компетенций», Сертификат участника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г., Муниципальное бюджетное учреждение информационно-методический центр «Екатеринбургский Дом Учителя», «Эффективная реализация воспитательных задач в дошкольной образовательной организации. Программа воспитания ДОО: действуем в интересах ребенка» (18 ч.)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549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6614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часть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838200" y="831274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познавательного и речевого развития детей дошкольного возраста на основе использования современных  технологий в образовательном процессе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Совершенствовать условия, обеспечивающие качественное познавательно и речевое развитие детей на основе использования современных образовательных технологий.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познавательную сферу детей информацией через игровые, образовательные и ИКТ технологии;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речь ребенка, его речевое творчество через практическую деятельность;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условия, способствующие выявлению и поддержанию интересов проявления самостоятельности в познавательно-речевой деятельности;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психолого-педагогическую поддержку семьи с целью повышения компетентности родителей (законных представителей) в вопросах развития познавательных и речевых способностей 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939041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201" y="1903617"/>
            <a:ext cx="107566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C00000"/>
                </a:solidFill>
                <a:latin typeface="Monotype Corsiva" panose="03010101010201010101" pitchFamily="66" charset="0"/>
              </a:rPr>
              <a:t>БЛАГОДАРЮ   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0182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0050" y="312762"/>
            <a:ext cx="9991899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более эффективные средства обучения и воспитания на основе современных методов и новых интегрированных технологий, которые смогут создать условия для взаимодействия ДОУ и семьи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Противоречие: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многообразием современных образовательных технологий  в работе с детьми дошкольного возраста и выбором наиболее эффективных средств обучения и воспитания для развития познавательных способностей дошкольников с целью повышения качества образовательной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внедрить технологии, которые будут способствовать развитию познавательно-исследовательской деятельности детей дошкольного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взаимодействии ДОУ и семьи.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педагогической 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познавательно-исследовательской деятельности детей дошкольного возраста на основе использования современных образовательных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взаимодействии ДОУ и семьи.</a:t>
            </a:r>
          </a:p>
        </p:txBody>
      </p:sp>
    </p:spTree>
    <p:extLst>
      <p:ext uri="{BB962C8B-B14F-4D97-AF65-F5344CB8AC3E}">
        <p14:creationId xmlns:p14="http://schemas.microsoft.com/office/powerpoint/2010/main" val="238288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7946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Цель, задачи:</a:t>
            </a:r>
            <a:endParaRPr lang="ru-RU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37309" y="1144588"/>
            <a:ext cx="11069782" cy="542246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отвечающих требованиям ФГОС ДО и обеспечивающих развитие познавательно-исследовательской деятельности детей дошкольного возраста посредством реализации детско-родительских проектов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Реализовать инновационные технологии, в частности проектный метод, для повышения качества образовательной деятельности.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Совершенствовать развивающую предметно-пространственную среду в группе, для создания условий по повышению качества образовательной деятельности.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Создать условия активизации сотрудничества всех участников образовательного процесса – педагогов, детей, родителей с целью познавательного развития детей дошкольного возраста.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Повышать степень открытости своей педагогической деятельности через использование современных приемов презентации своей деятельности: фотоотчеты, видеороликов, участие в конкурсах разного уровня.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2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11" y="5087202"/>
            <a:ext cx="2313305" cy="1712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68" y="2846373"/>
            <a:ext cx="2392543" cy="1770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29" y="638155"/>
            <a:ext cx="2348482" cy="1738186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7946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технологии:</a:t>
            </a:r>
            <a:endParaRPr lang="ru-RU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14004" y="1509715"/>
            <a:ext cx="5950527" cy="445264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технологии.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Информационно-коммуникационные технологии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Личностно-ориентированная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Игровая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(технология имитационного моделирования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-технологии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Технология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Технология проектной деятельности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Технология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«Портфолио педагога».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01" y="4015306"/>
            <a:ext cx="2549714" cy="16998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69" y="1547207"/>
            <a:ext cx="2361063" cy="17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56959"/>
            <a:ext cx="10515600" cy="1059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90945" y="1420667"/>
            <a:ext cx="5900305" cy="5063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– 2020 учебный год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«Где живет здоровье»</a:t>
            </a:r>
          </a:p>
          <a:p>
            <a:pPr marL="0" indent="0">
              <a:buNone/>
            </a:pP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привычки к здоровому образу жизни у детей и их родителей через различные формы работы.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1.Сформированы: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полезной и вредной пище;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физических упражнениях, сне;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КГН, самообслуживания, культуры еды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Большинство семей настроено на активное сотрудничество с ДОУ в вопросах сохранения и укрепления здоровья детей.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Сплочение детей и родителей, родителей и педагогов в процессе активного сотрудничества в ходе реализации проекта.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1316183"/>
            <a:ext cx="1640816" cy="2190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84" y="1275129"/>
            <a:ext cx="2198255" cy="1648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2"/>
          <a:stretch/>
        </p:blipFill>
        <p:spPr>
          <a:xfrm>
            <a:off x="6341917" y="4801895"/>
            <a:ext cx="2206337" cy="17004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23" y="2329803"/>
            <a:ext cx="1653948" cy="21983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64"/>
          <a:stretch/>
        </p:blipFill>
        <p:spPr>
          <a:xfrm>
            <a:off x="10036792" y="3952297"/>
            <a:ext cx="1782041" cy="19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3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10345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образовательной деятельности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5"/>
            <a:ext cx="628156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– 2021 учебный год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«Вырасти цветок»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мышления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семенах, цветах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 к исследовательской деятельности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Развиты навыки рисования цветов.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Активно формируется экологическое сознание.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Сплочение детей, родителей, педагогов в ходе реализации проекта.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99" y="2068187"/>
            <a:ext cx="2201719" cy="1651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21" y="4384891"/>
            <a:ext cx="2357005" cy="1767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4158" r="9938" b="6557"/>
          <a:stretch/>
        </p:blipFill>
        <p:spPr>
          <a:xfrm>
            <a:off x="7119764" y="4161486"/>
            <a:ext cx="1814941" cy="22145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85" y="2014283"/>
            <a:ext cx="2176898" cy="14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1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40436"/>
            <a:ext cx="10515600" cy="100647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образовательной деятельности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3908" y="1191626"/>
            <a:ext cx="6795655" cy="517517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«Мир насекомых»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правильного поведения детей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природе;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представлений о жизни насекомых, гуманное отношение к окружающей среде и стремление проявлять заботу о сохранении природы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появился ярко выраженный интерес к объектам природы насекомым.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пользе или вреде, которую они приносят людям и растениям.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Стремятся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правильному поведению по отношению к насекомым, бережно относятся к ним и к природе.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Появилось стремление к исследованию объектов природы, умеют делать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Сформировалось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том, что нельзя делить насекомых на полезных и вредных, и тем более, руководствоваться этим в своих поступках по отношению к ним.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проекту привлечены родители. Экологическое просвещение родителей дало большой плюс в экологическом воспитании детей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группы. Некоторые семьи сходили в походы в парки, лес для наблюдения за насекомыми. Были просто в восторге от удовольствия наблюдений!!!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5" b="1112"/>
          <a:stretch/>
        </p:blipFill>
        <p:spPr>
          <a:xfrm>
            <a:off x="9950664" y="3219869"/>
            <a:ext cx="2160979" cy="1665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40" y="1541409"/>
            <a:ext cx="2185613" cy="1565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99" y="3011357"/>
            <a:ext cx="2303574" cy="1535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21" y="4982051"/>
            <a:ext cx="2090649" cy="15672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99" y="1307901"/>
            <a:ext cx="2024495" cy="15183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81" y="4998281"/>
            <a:ext cx="2219807" cy="16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64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инновационные технологии, в частности проектный метод, для повышения качества образовательной деятельности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3182" y="1451553"/>
            <a:ext cx="7322127" cy="518477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окне»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интереса к опытнической и исследовательской деятельности по выращиванию культурных растений в комнатных условиях, воспитания у детей любви к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создания в группе огорода на подоконнике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культурными и дико растущими растениями.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опытнической работы дети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условия для роста растений.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сформировалось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растительному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миру, к труду.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дома огород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подоконнике.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  дневник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 для фиксации наблюдений за растениями в огороде на подоконнике.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активно приняли участие в проекте. Высадили дома свой огород и помогали детям вести дневник наблюдений.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/>
          <a:stretch/>
        </p:blipFill>
        <p:spPr>
          <a:xfrm>
            <a:off x="7259857" y="3244038"/>
            <a:ext cx="2404919" cy="1413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9"/>
          <a:stretch/>
        </p:blipFill>
        <p:spPr>
          <a:xfrm>
            <a:off x="9542870" y="2258290"/>
            <a:ext cx="2602810" cy="13889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559" y="1446194"/>
            <a:ext cx="2267900" cy="1512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13" y="5360504"/>
            <a:ext cx="2003806" cy="15028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09" y="4735695"/>
            <a:ext cx="1973120" cy="1479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639" y="5328419"/>
            <a:ext cx="1973120" cy="14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881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1526</TotalTime>
  <Words>2174</Words>
  <Application>Microsoft Office PowerPoint</Application>
  <PresentationFormat>Широкоэкранный</PresentationFormat>
  <Paragraphs>198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Monotype Corsiva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Цель, задачи:</vt:lpstr>
      <vt:lpstr>Образовательные технологии: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1.  Реализовать инновационные технологии, в частности проектный метод, для повышения качества образовательной деятельности</vt:lpstr>
      <vt:lpstr>Задача 2. Совершенствовать развивающую предметно-пространственную среду в группе, для создания условий по повышению качества образовательной деятельности</vt:lpstr>
      <vt:lpstr>Задача 2. Совершенствовать развивающую предметно-пространственную среду в группе, для создания условий по повышению качества образовательной деятельности</vt:lpstr>
      <vt:lpstr>Мониторинг освоения Основной образовательной программы дошкольного образования МАДОУ № 324  (сформирован) Основные направления развития дошкольников (ФГОС ДО) </vt:lpstr>
      <vt:lpstr>Участие воспитанников в конкурсах на территориальном, окружном, всероссийском и международном уровнях:</vt:lpstr>
      <vt:lpstr>Задача 3. Создать условия активизации сотрудничества всех участников образовательного процесса – педагогов, детей, родителей с целью познавательного развития детей дошкольного возраста. </vt:lpstr>
      <vt:lpstr>Задача 3. Создать условия активизации сотрудничества всех участников образовательного процесса – педагогов, детей, родителей с целью познавательного развития детей дошкольного возраста. </vt:lpstr>
      <vt:lpstr>Сетевое взаимодействие</vt:lpstr>
      <vt:lpstr>Задача 4. Повышать степень открытости своей педагогической деятельности через использование современных приемов презентации своей деятельности: фотоотчеты, видеороликов, участие в конкурсах разного уровня, статьи о педагогическом опыте</vt:lpstr>
      <vt:lpstr>Повышение квалификации:</vt:lpstr>
      <vt:lpstr>Проектная часть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User</cp:lastModifiedBy>
  <cp:revision>61</cp:revision>
  <dcterms:created xsi:type="dcterms:W3CDTF">2021-10-31T10:13:42Z</dcterms:created>
  <dcterms:modified xsi:type="dcterms:W3CDTF">2022-10-04T02:58:24Z</dcterms:modified>
</cp:coreProperties>
</file>